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1" r:id="rId4"/>
    <p:sldId id="804" r:id="rId5"/>
    <p:sldId id="263" r:id="rId6"/>
    <p:sldId id="774" r:id="rId7"/>
    <p:sldId id="260" r:id="rId8"/>
    <p:sldId id="775" r:id="rId9"/>
    <p:sldId id="798" r:id="rId10"/>
    <p:sldId id="799" r:id="rId11"/>
    <p:sldId id="800" r:id="rId12"/>
    <p:sldId id="27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0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26T18:58:10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10130 8943 7378 0 0,'0'1'6979'0'0,"0"2"849"0"0,0 1-8181 0 0,0 0-10483 0 0,0 0 10836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26T18:55:50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10130 8943 7378 0 0,'0'1'6979'0'0,"0"2"849"0"0,0 1-8181 0 0,0 0-10483 0 0,0 0 10836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26T18:55:55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10130 8943 7378 0 0,'0'1'6979'0'0,"0"2"849"0"0,0 1-8181 0 0,0 0-10483 0 0,0 0 10836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26T18:56:05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10130 8943 7378 0 0,'0'1'6979'0'0,"0"2"849"0"0,0 1-8181 0 0,0 0-10483 0 0,0 0 10836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26T18:58:10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12831 9150 8034 0 0,'0'7'6787'0'0,"0"2"-9364"0"0,0 1-3122 0 0,0-1 5699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26T18:58:1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9840 8328 7714 0 0,'-1'0'3426'0'0,"-1"2"3009"0"0,1 2-6451 0 0,4 2-705 0 0,1 1-2000 0 0,2 1-4098 0 0,-1 0 6819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8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Problema: dar sentido a entradas sensoriais complexas e não estruturadas. Imagens, fala, texto, vídeo, etc.</a:t>
            </a:r>
            <a:endParaRPr lang="en-US" baseline="0" dirty="0"/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https://commons.wikimedia.org/wiki/Language#/media/File:Floor_7a_bookstacks_in_Sterling_Memorial_Library.jpg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https://commons.wikimedia.org/wiki/File:EmiMa-099-semantic-segmentation.png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https://commons.wikimedia.org/wiki/File:Waveform_of_Habana_syndrome_sound.png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9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Computação gráfica: Produzir imagens plausíveis Você escolhe modelos, condições, parâmetros de imagem, etc. </a:t>
            </a:r>
          </a:p>
          <a:p>
            <a:endParaRPr lang="pt-PT" dirty="0"/>
          </a:p>
          <a:p>
            <a:r>
              <a:rPr lang="pt-PT" dirty="0"/>
              <a:t>Visão: Dadas imagens com ruído, estime as quantidades físicas (problema mal colocado) </a:t>
            </a:r>
          </a:p>
          <a:p>
            <a:endParaRPr lang="pt-PT" dirty="0"/>
          </a:p>
          <a:p>
            <a:r>
              <a:rPr lang="pt-PT" dirty="0"/>
              <a:t>Construir um modelo generativo não é toda a história. </a:t>
            </a:r>
          </a:p>
          <a:p>
            <a:endParaRPr lang="pt-PT" dirty="0"/>
          </a:p>
          <a:p>
            <a:r>
              <a:rPr lang="pt-PT" dirty="0"/>
              <a:t>A inferência (por exemplo, visão) ainda é difícil. </a:t>
            </a:r>
          </a:p>
          <a:p>
            <a:endParaRPr lang="pt-PT" dirty="0"/>
          </a:p>
          <a:p>
            <a:r>
              <a:rPr lang="pt-PT" dirty="0"/>
              <a:t>Portanto, não é inteiramente verdade que, se podemos criar, entendemos. Mas é um passo útil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40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Estamos preocupados com modelos estatísticos generativos </a:t>
            </a:r>
          </a:p>
          <a:p>
            <a:endParaRPr lang="pt-PT" dirty="0"/>
          </a:p>
          <a:p>
            <a:r>
              <a:rPr lang="pt-PT" dirty="0"/>
              <a:t>Gráficos: puramente baseados em conhecimento prévio. Difícil escalar. </a:t>
            </a:r>
          </a:p>
          <a:p>
            <a:endParaRPr lang="pt-PT" dirty="0"/>
          </a:p>
          <a:p>
            <a:r>
              <a:rPr lang="pt-PT" dirty="0"/>
              <a:t>Desenvolver o campo levou muito tempo. Ainda não totalmente resolvido, área ativa de pesquisa. </a:t>
            </a:r>
          </a:p>
          <a:p>
            <a:endParaRPr lang="pt-PT" dirty="0"/>
          </a:p>
          <a:p>
            <a:r>
              <a:rPr lang="pt-PT" dirty="0"/>
              <a:t>Motivação: Reduzir a quantidade de conhecimento prévio e usar dados. (aprendizado de máquina)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36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Estamos preocupados com modelos estatísticos generativos </a:t>
            </a:r>
          </a:p>
          <a:p>
            <a:endParaRPr lang="pt-PT" dirty="0"/>
          </a:p>
          <a:p>
            <a:r>
              <a:rPr lang="pt-PT" dirty="0"/>
              <a:t>Gráficos: puramente baseados em conhecimento prévio. Difícil escalar. Desenvolver o campo levou muito tempo. </a:t>
            </a:r>
          </a:p>
          <a:p>
            <a:endParaRPr lang="pt-PT" dirty="0"/>
          </a:p>
          <a:p>
            <a:r>
              <a:rPr lang="pt-PT" dirty="0"/>
              <a:t>Ainda não totalmente resolvido, área ativa de pesquisa. </a:t>
            </a:r>
          </a:p>
          <a:p>
            <a:endParaRPr lang="pt-PT" dirty="0"/>
          </a:p>
          <a:p>
            <a:r>
              <a:rPr lang="pt-PT" dirty="0"/>
              <a:t>Motivação: Reduzir a quantidade de conhecimento prévio e usar dados. (aprendizado de máquina) </a:t>
            </a:r>
          </a:p>
          <a:p>
            <a:endParaRPr lang="pt-PT" dirty="0"/>
          </a:p>
          <a:p>
            <a:r>
              <a:rPr lang="pt-PT" dirty="0"/>
              <a:t>Nota: não é possível fazer algo puramente baseado em dados. Resultados de impossibilidade conhecidos. </a:t>
            </a:r>
          </a:p>
          <a:p>
            <a:endParaRPr lang="pt-PT" dirty="0"/>
          </a:p>
          <a:p>
            <a:r>
              <a:rPr lang="pt-PT" dirty="0"/>
              <a:t>Mesmo em espaços discretos, o escalonamento da complexidade da amostra seria duplamente exponencial.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33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2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20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1.jpeg"/><Relationship Id="rId9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1687154" y="3629517"/>
            <a:ext cx="7370349" cy="8595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779957" y="3634280"/>
            <a:ext cx="72775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VISÃO COMPUTACIONAL</a:t>
            </a:r>
            <a:endParaRPr sz="4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687153" y="2615597"/>
            <a:ext cx="4713647" cy="8595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779956" y="2620360"/>
            <a:ext cx="4732055" cy="85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IA GENERATIVA</a:t>
            </a:r>
            <a:endParaRPr sz="4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4676" y="1785618"/>
            <a:ext cx="10926994" cy="4912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398" dirty="0"/>
              <a:t>Um modelo estatístico generativo é uma </a:t>
            </a:r>
            <a:r>
              <a:rPr lang="pt-PT" sz="2398" b="1" dirty="0"/>
              <a:t>distribuição de probabilidade </a:t>
            </a:r>
            <a:r>
              <a:rPr lang="pt-PT" sz="2398" dirty="0"/>
              <a:t>na forma</a:t>
            </a:r>
            <a:r>
              <a:rPr lang="pt-PT" sz="2398" b="1" dirty="0"/>
              <a:t> </a:t>
            </a:r>
            <a:r>
              <a:rPr lang="pt-PT" sz="2398" dirty="0"/>
              <a:t>p(x) </a:t>
            </a:r>
          </a:p>
          <a:p>
            <a:r>
              <a:rPr lang="pt-PT" sz="2131" dirty="0"/>
              <a:t>Dados: amostras (por exemplo, imagens de quartos) ;</a:t>
            </a:r>
          </a:p>
          <a:p>
            <a:r>
              <a:rPr lang="pt-PT" sz="2131" dirty="0"/>
              <a:t>Conhecimento prévio: forma paramétrica (por exemplo, gaussiana?), função de perda (por exemplo, máxima verossimilhança - </a:t>
            </a:r>
            <a:r>
              <a:rPr lang="pt-PT" sz="2131" i="1" dirty="0" err="1"/>
              <a:t>likelihood</a:t>
            </a:r>
            <a:r>
              <a:rPr lang="pt-PT" sz="2131" dirty="0"/>
              <a:t>?), algoritmo de otimização, etc.</a:t>
            </a:r>
            <a:endParaRPr lang="en-US" sz="2131" b="1" dirty="0"/>
          </a:p>
          <a:p>
            <a:pPr marL="0" indent="0">
              <a:buNone/>
            </a:pPr>
            <a:endParaRPr lang="en-US" sz="1865" b="1" dirty="0"/>
          </a:p>
          <a:p>
            <a:pPr marL="0" indent="0">
              <a:buNone/>
            </a:pPr>
            <a:endParaRPr lang="en-US" sz="1865" b="1" dirty="0"/>
          </a:p>
          <a:p>
            <a:pPr marL="0" indent="0">
              <a:buNone/>
            </a:pPr>
            <a:endParaRPr lang="en-US" sz="1865" b="1" dirty="0"/>
          </a:p>
          <a:p>
            <a:pPr marL="0" indent="0">
              <a:buNone/>
            </a:pPr>
            <a:endParaRPr lang="en-US" sz="1865" dirty="0"/>
          </a:p>
          <a:p>
            <a:pPr marL="0" indent="0">
              <a:buNone/>
            </a:pPr>
            <a:br>
              <a:rPr lang="en-US" sz="1865" dirty="0"/>
            </a:br>
            <a:r>
              <a:rPr lang="en-US" sz="2398" dirty="0" err="1"/>
              <a:t>É</a:t>
            </a:r>
            <a:r>
              <a:rPr lang="en-US" sz="2398" dirty="0"/>
              <a:t> </a:t>
            </a:r>
            <a:r>
              <a:rPr lang="en-US" sz="2398" dirty="0" err="1"/>
              <a:t>generativo</a:t>
            </a:r>
            <a:r>
              <a:rPr lang="en-US" sz="2398" dirty="0"/>
              <a:t> </a:t>
            </a:r>
            <a:r>
              <a:rPr lang="en-US" sz="2398" dirty="0" err="1"/>
              <a:t>porque</a:t>
            </a:r>
            <a:r>
              <a:rPr lang="en-US" sz="2398" dirty="0"/>
              <a:t> a </a:t>
            </a:r>
            <a:r>
              <a:rPr lang="en-US" sz="2398" dirty="0" err="1"/>
              <a:t>amostragem</a:t>
            </a:r>
            <a:r>
              <a:rPr lang="en-US" sz="2398" dirty="0"/>
              <a:t> de p(x) </a:t>
            </a:r>
            <a:r>
              <a:rPr lang="en-US" sz="2398" b="1" dirty="0" err="1">
                <a:solidFill>
                  <a:srgbClr val="FF0000"/>
                </a:solidFill>
              </a:rPr>
              <a:t>gera</a:t>
            </a:r>
            <a:r>
              <a:rPr lang="en-US" sz="2398" b="1" dirty="0">
                <a:solidFill>
                  <a:srgbClr val="FF0000"/>
                </a:solidFill>
              </a:rPr>
              <a:t> </a:t>
            </a:r>
            <a:r>
              <a:rPr lang="en-US" sz="2398" b="1" dirty="0" err="1">
                <a:solidFill>
                  <a:srgbClr val="FF0000"/>
                </a:solidFill>
              </a:rPr>
              <a:t>novas</a:t>
            </a:r>
            <a:r>
              <a:rPr lang="en-US" sz="2398" b="1" dirty="0">
                <a:solidFill>
                  <a:srgbClr val="FF0000"/>
                </a:solidFill>
              </a:rPr>
              <a:t> imagens</a:t>
            </a:r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43064" y="367960"/>
            <a:ext cx="10505872" cy="1324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96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ea typeface="Futura Medium" charset="0"/>
                <a:cs typeface="Futura Medium" charset="0"/>
              </a:rPr>
              <a:t>Modelos</a:t>
            </a:r>
            <a:r>
              <a:rPr lang="en-US" dirty="0"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ea typeface="Futura Medium" charset="0"/>
                <a:cs typeface="Futura Medium" charset="0"/>
              </a:rPr>
              <a:t>Generativos</a:t>
            </a:r>
            <a:r>
              <a:rPr lang="en-US" dirty="0"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ea typeface="Futura Medium" charset="0"/>
                <a:cs typeface="Futura Medium" charset="0"/>
              </a:rPr>
              <a:t>Estatísticos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946823" y="4034872"/>
            <a:ext cx="3119869" cy="379335"/>
            <a:chOff x="7448601" y="4815463"/>
            <a:chExt cx="3122756" cy="379686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2102198" cy="379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5" dirty="0" err="1"/>
                <a:t>probabilidade</a:t>
              </a:r>
              <a:r>
                <a:rPr lang="en-US" sz="1865" dirty="0"/>
                <a:t> p(x)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52294" y="3582603"/>
            <a:ext cx="2265581" cy="1302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1" dirty="0">
                <a:solidFill>
                  <a:schemeClr val="tx1"/>
                </a:solidFill>
              </a:rPr>
              <a:t>Uma </a:t>
            </a:r>
            <a:r>
              <a:rPr lang="en-US" sz="2131" dirty="0" err="1">
                <a:solidFill>
                  <a:schemeClr val="tx1"/>
                </a:solidFill>
              </a:rPr>
              <a:t>distribuição</a:t>
            </a:r>
            <a:r>
              <a:rPr lang="en-US" sz="2131" dirty="0">
                <a:solidFill>
                  <a:schemeClr val="tx1"/>
                </a:solidFill>
              </a:rPr>
              <a:t> de </a:t>
            </a:r>
            <a:r>
              <a:rPr lang="en-US" sz="2131" dirty="0" err="1">
                <a:solidFill>
                  <a:schemeClr val="tx1"/>
                </a:solidFill>
              </a:rPr>
              <a:t>probabilidade</a:t>
            </a:r>
            <a:endParaRPr lang="en-US" sz="2131" dirty="0">
              <a:solidFill>
                <a:schemeClr val="tx1"/>
              </a:solidFill>
            </a:endParaRPr>
          </a:p>
          <a:p>
            <a:pPr algn="ctr"/>
            <a:r>
              <a:rPr lang="en-US" sz="2131" dirty="0">
                <a:solidFill>
                  <a:schemeClr val="tx1"/>
                </a:solidFill>
              </a:rPr>
              <a:t>p(x)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91146" y="3821234"/>
            <a:ext cx="3632200" cy="963986"/>
            <a:chOff x="786235" y="3821595"/>
            <a:chExt cx="3635562" cy="964879"/>
          </a:xfrm>
        </p:grpSpPr>
        <p:grpSp>
          <p:nvGrpSpPr>
            <p:cNvPr id="36" name="Group 35"/>
            <p:cNvGrpSpPr/>
            <p:nvPr/>
          </p:nvGrpSpPr>
          <p:grpSpPr>
            <a:xfrm>
              <a:off x="786235" y="4057812"/>
              <a:ext cx="3635562" cy="379686"/>
              <a:chOff x="1329977" y="4800072"/>
              <a:chExt cx="3635562" cy="379686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4127733" y="5031542"/>
                <a:ext cx="83780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329977" y="4800072"/>
                <a:ext cx="1234171" cy="379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65" dirty="0" err="1"/>
                  <a:t>Imagem</a:t>
                </a:r>
                <a:r>
                  <a:rPr lang="en-US" sz="1865" dirty="0"/>
                  <a:t> x</a:t>
                </a:r>
              </a:p>
            </p:txBody>
          </p:sp>
        </p:grpSp>
        <p:pic>
          <p:nvPicPr>
            <p:cNvPr id="15" name="Picture 14" descr="bedroom containing various it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9549" y="3821595"/>
              <a:ext cx="1446595" cy="964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856369" y="5709951"/>
            <a:ext cx="3243300" cy="930197"/>
            <a:chOff x="2853369" y="5712062"/>
            <a:chExt cx="3246303" cy="931059"/>
          </a:xfrm>
        </p:grpSpPr>
        <p:pic>
          <p:nvPicPr>
            <p:cNvPr id="2050" name="Picture 2" descr="beige bed with mattre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369" y="5720148"/>
              <a:ext cx="1182838" cy="88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ite bedspread on black metal b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82" y="5712062"/>
              <a:ext cx="1395890" cy="93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74545" y="6015210"/>
              <a:ext cx="415883" cy="369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8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73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77" y="118402"/>
            <a:ext cx="10505872" cy="1324336"/>
          </a:xfrm>
        </p:spPr>
        <p:txBody>
          <a:bodyPr/>
          <a:lstStyle/>
          <a:p>
            <a:pPr algn="ctr"/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Discriminativos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Generativos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9435" y="6435174"/>
            <a:ext cx="184731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798" dirty="0"/>
          </a:p>
        </p:txBody>
      </p:sp>
      <p:sp>
        <p:nvSpPr>
          <p:cNvPr id="12" name="TextBox 11"/>
          <p:cNvSpPr txBox="1"/>
          <p:nvPr/>
        </p:nvSpPr>
        <p:spPr>
          <a:xfrm>
            <a:off x="142251" y="4696961"/>
            <a:ext cx="6861801" cy="152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65" dirty="0"/>
          </a:p>
          <a:p>
            <a:r>
              <a:rPr lang="en-US" sz="1865" dirty="0"/>
              <a:t>A </a:t>
            </a:r>
            <a:r>
              <a:rPr lang="en-US" sz="1865" dirty="0" err="1"/>
              <a:t>imagem</a:t>
            </a:r>
            <a:r>
              <a:rPr lang="en-US" sz="1865" dirty="0"/>
              <a:t> X </a:t>
            </a:r>
            <a:r>
              <a:rPr lang="en-US" sz="1865" dirty="0" err="1"/>
              <a:t>é</a:t>
            </a:r>
            <a:r>
              <a:rPr lang="en-US" sz="1865" dirty="0"/>
              <a:t> </a:t>
            </a:r>
            <a:r>
              <a:rPr lang="en-US" sz="1865" dirty="0" err="1"/>
              <a:t>dada</a:t>
            </a:r>
            <a:r>
              <a:rPr lang="en-US" sz="1865" dirty="0"/>
              <a:t>. </a:t>
            </a:r>
            <a:r>
              <a:rPr lang="en-US" sz="1865" dirty="0" err="1"/>
              <a:t>Objetivo</a:t>
            </a:r>
            <a:r>
              <a:rPr lang="en-US" sz="1865" dirty="0"/>
              <a:t>: </a:t>
            </a:r>
            <a:r>
              <a:rPr lang="en-US" sz="1865" dirty="0" err="1"/>
              <a:t>limite</a:t>
            </a:r>
            <a:r>
              <a:rPr lang="en-US" sz="1865" dirty="0"/>
              <a:t> de </a:t>
            </a:r>
            <a:r>
              <a:rPr lang="en-US" sz="1865" dirty="0" err="1"/>
              <a:t>decisão</a:t>
            </a:r>
            <a:r>
              <a:rPr lang="en-US" sz="1865" dirty="0"/>
              <a:t>, via </a:t>
            </a:r>
            <a:r>
              <a:rPr lang="en-US" sz="1865" dirty="0" err="1"/>
              <a:t>distribuição</a:t>
            </a:r>
            <a:r>
              <a:rPr lang="en-US" sz="1865" dirty="0"/>
              <a:t> </a:t>
            </a:r>
            <a:r>
              <a:rPr lang="en-US" sz="1865" dirty="0" err="1"/>
              <a:t>condicional</a:t>
            </a:r>
            <a:r>
              <a:rPr lang="en-US" sz="1865" dirty="0"/>
              <a:t> </a:t>
            </a:r>
            <a:r>
              <a:rPr lang="en-US" sz="1865" dirty="0" err="1"/>
              <a:t>sobre</a:t>
            </a:r>
            <a:r>
              <a:rPr lang="en-US" sz="1865" dirty="0"/>
              <a:t> o </a:t>
            </a:r>
            <a:r>
              <a:rPr lang="en-US" sz="1865" dirty="0" err="1"/>
              <a:t>rótulo</a:t>
            </a:r>
            <a:r>
              <a:rPr lang="en-US" sz="1865" dirty="0"/>
              <a:t> Y</a:t>
            </a:r>
          </a:p>
          <a:p>
            <a:endParaRPr lang="en-US" sz="1865" dirty="0"/>
          </a:p>
          <a:p>
            <a:r>
              <a:rPr lang="en-US" sz="1865" dirty="0"/>
              <a:t>Ex: </a:t>
            </a:r>
            <a:r>
              <a:rPr lang="en-US" sz="1865" dirty="0" err="1"/>
              <a:t>regressão</a:t>
            </a:r>
            <a:r>
              <a:rPr lang="en-US" sz="1865" dirty="0"/>
              <a:t> </a:t>
            </a:r>
            <a:r>
              <a:rPr lang="en-US" sz="1865" dirty="0" err="1"/>
              <a:t>logística</a:t>
            </a:r>
            <a:r>
              <a:rPr lang="en-US" sz="1865" dirty="0"/>
              <a:t>, </a:t>
            </a:r>
            <a:r>
              <a:rPr lang="en-US" sz="1865" dirty="0" err="1"/>
              <a:t>redes</a:t>
            </a:r>
            <a:r>
              <a:rPr lang="en-US" sz="1865" dirty="0"/>
              <a:t> </a:t>
            </a:r>
            <a:r>
              <a:rPr lang="en-US" sz="1865" dirty="0" err="1"/>
              <a:t>neurais</a:t>
            </a:r>
            <a:r>
              <a:rPr lang="en-US" sz="1865" dirty="0"/>
              <a:t> </a:t>
            </a:r>
            <a:r>
              <a:rPr lang="en-US" sz="1865" dirty="0" err="1"/>
              <a:t>convolucionais</a:t>
            </a:r>
            <a:r>
              <a:rPr lang="en-US" sz="1865" dirty="0"/>
              <a:t>, etc.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053719" y="2274167"/>
            <a:ext cx="33160" cy="3823931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703681" y="2262032"/>
            <a:ext cx="3771900" cy="2699020"/>
            <a:chOff x="2674708" y="1751552"/>
            <a:chExt cx="2888590" cy="187976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674708" y="1751552"/>
              <a:ext cx="2484545" cy="1879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 rot="19121266">
              <a:off x="3167356" y="2432140"/>
              <a:ext cx="2395942" cy="264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5" dirty="0" err="1"/>
                <a:t>Barreira</a:t>
              </a:r>
              <a:r>
                <a:rPr lang="en-US" sz="1865" dirty="0"/>
                <a:t> </a:t>
              </a:r>
              <a:r>
                <a:rPr lang="en-US" sz="1865" dirty="0" err="1"/>
                <a:t>decisória</a:t>
              </a:r>
              <a:endParaRPr lang="en-US" sz="1865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0631" y="1508711"/>
            <a:ext cx="6848509" cy="74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1" b="1" dirty="0" err="1"/>
              <a:t>Discriminativo</a:t>
            </a:r>
            <a:r>
              <a:rPr lang="en-US" sz="2131" dirty="0"/>
              <a:t>: </a:t>
            </a:r>
            <a:r>
              <a:rPr lang="en-US" sz="2131" dirty="0" err="1"/>
              <a:t>classificar</a:t>
            </a:r>
            <a:r>
              <a:rPr lang="en-US" sz="2131" dirty="0"/>
              <a:t> entre quarto vs. </a:t>
            </a:r>
            <a:r>
              <a:rPr lang="en-US" sz="2131" dirty="0" err="1"/>
              <a:t>sala</a:t>
            </a:r>
            <a:r>
              <a:rPr lang="en-US" sz="2131" dirty="0"/>
              <a:t> de </a:t>
            </a:r>
            <a:r>
              <a:rPr lang="en-US" sz="2131" dirty="0" err="1"/>
              <a:t>jantar</a:t>
            </a:r>
            <a:endParaRPr lang="en-US" sz="2131" dirty="0"/>
          </a:p>
        </p:txBody>
      </p:sp>
      <p:sp>
        <p:nvSpPr>
          <p:cNvPr id="33" name="TextBox 32"/>
          <p:cNvSpPr txBox="1"/>
          <p:nvPr/>
        </p:nvSpPr>
        <p:spPr>
          <a:xfrm>
            <a:off x="7097691" y="1509108"/>
            <a:ext cx="2350323" cy="379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5" b="1" dirty="0" err="1"/>
              <a:t>Generativo</a:t>
            </a:r>
            <a:r>
              <a:rPr lang="en-US" sz="1865" dirty="0"/>
              <a:t>: </a:t>
            </a:r>
            <a:r>
              <a:rPr lang="en-US" sz="1865" dirty="0" err="1"/>
              <a:t>gerar</a:t>
            </a:r>
            <a:r>
              <a:rPr lang="en-US" sz="1865" dirty="0"/>
              <a:t> 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03602" y="5224170"/>
            <a:ext cx="4254292" cy="124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65" dirty="0"/>
              <a:t>A entrada X não é dada. Requer um modelo da </a:t>
            </a:r>
            <a:r>
              <a:rPr lang="pt-PT" sz="1865" b="1" dirty="0"/>
              <a:t>distribuição conjunta </a:t>
            </a:r>
            <a:r>
              <a:rPr lang="pt-PT" sz="1865" dirty="0"/>
              <a:t>sobre X e Y</a:t>
            </a:r>
            <a:endParaRPr lang="en-US" sz="1865" dirty="0"/>
          </a:p>
          <a:p>
            <a:endParaRPr lang="en-US" sz="1865" dirty="0"/>
          </a:p>
        </p:txBody>
      </p:sp>
      <p:pic>
        <p:nvPicPr>
          <p:cNvPr id="46" name="Picture 2" descr="beige bed with mattr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73" y="2477884"/>
            <a:ext cx="1592340" cy="11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bedroom containing various i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12257" y="3997065"/>
            <a:ext cx="1445256" cy="9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2" y="2858484"/>
            <a:ext cx="1556873" cy="10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tangular brown wooden table with tabled near window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2"/>
          <a:stretch/>
        </p:blipFill>
        <p:spPr bwMode="auto">
          <a:xfrm>
            <a:off x="2113564" y="2066243"/>
            <a:ext cx="875247" cy="97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351164" y="2170028"/>
            <a:ext cx="4538988" cy="2681837"/>
            <a:chOff x="7417741" y="2126143"/>
            <a:chExt cx="4543191" cy="2684320"/>
          </a:xfrm>
        </p:grpSpPr>
        <p:grpSp>
          <p:nvGrpSpPr>
            <p:cNvPr id="13" name="Group 12"/>
            <p:cNvGrpSpPr/>
            <p:nvPr/>
          </p:nvGrpSpPr>
          <p:grpSpPr>
            <a:xfrm>
              <a:off x="7417741" y="2239272"/>
              <a:ext cx="4477776" cy="2376637"/>
              <a:chOff x="7417741" y="2239272"/>
              <a:chExt cx="4477776" cy="2376637"/>
            </a:xfrm>
          </p:grpSpPr>
          <p:grpSp>
            <p:nvGrpSpPr>
              <p:cNvPr id="49" name="Group 32"/>
              <p:cNvGrpSpPr/>
              <p:nvPr/>
            </p:nvGrpSpPr>
            <p:grpSpPr>
              <a:xfrm>
                <a:off x="7417741" y="2246570"/>
                <a:ext cx="4313113" cy="1766969"/>
                <a:chOff x="7412986" y="2528528"/>
                <a:chExt cx="4313113" cy="1766969"/>
              </a:xfrm>
            </p:grpSpPr>
            <p:sp>
              <p:nvSpPr>
                <p:cNvPr id="41" name="TextBox 53"/>
                <p:cNvSpPr txBox="1"/>
                <p:nvPr/>
              </p:nvSpPr>
              <p:spPr>
                <a:xfrm>
                  <a:off x="8919223" y="3926143"/>
                  <a:ext cx="415883" cy="3693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98" dirty="0"/>
                    <a:t>…</a:t>
                  </a:r>
                </a:p>
              </p:txBody>
            </p:sp>
            <p:sp>
              <p:nvSpPr>
                <p:cNvPr id="42" name="TextBox 54"/>
                <p:cNvSpPr txBox="1"/>
                <p:nvPr/>
              </p:nvSpPr>
              <p:spPr>
                <a:xfrm>
                  <a:off x="11310216" y="3888518"/>
                  <a:ext cx="415883" cy="3693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98" dirty="0"/>
                    <a:t>…</a:t>
                  </a:r>
                </a:p>
              </p:txBody>
            </p:sp>
            <p:sp>
              <p:nvSpPr>
                <p:cNvPr id="44" name="TextBox 55"/>
                <p:cNvSpPr txBox="1"/>
                <p:nvPr/>
              </p:nvSpPr>
              <p:spPr>
                <a:xfrm>
                  <a:off x="7412986" y="2528528"/>
                  <a:ext cx="1237381" cy="3693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98" dirty="0"/>
                    <a:t>Y=B , X=  </a:t>
                  </a:r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7"/>
              <a:srcRect l="27576" r="23697" b="33117"/>
              <a:stretch/>
            </p:blipFill>
            <p:spPr>
              <a:xfrm>
                <a:off x="8641147" y="3076055"/>
                <a:ext cx="918891" cy="659605"/>
              </a:xfrm>
              <a:prstGeom prst="rect">
                <a:avLst/>
              </a:prstGeom>
            </p:spPr>
          </p:pic>
          <p:sp>
            <p:nvSpPr>
              <p:cNvPr id="43" name="TextBox 55"/>
              <p:cNvSpPr txBox="1"/>
              <p:nvPr/>
            </p:nvSpPr>
            <p:spPr>
              <a:xfrm>
                <a:off x="7455412" y="3120449"/>
                <a:ext cx="1173201" cy="369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98" dirty="0"/>
                  <a:t>Y=B , X= </a:t>
                </a:r>
              </a:p>
            </p:txBody>
          </p:sp>
          <p:sp>
            <p:nvSpPr>
              <p:cNvPr id="50" name="TextBox 55"/>
              <p:cNvSpPr txBox="1"/>
              <p:nvPr/>
            </p:nvSpPr>
            <p:spPr>
              <a:xfrm>
                <a:off x="9774902" y="2239272"/>
                <a:ext cx="1250216" cy="369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98" dirty="0"/>
                  <a:t>Y=D , X=  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7"/>
              <a:srcRect l="27576" r="23697" b="33117"/>
              <a:stretch/>
            </p:blipFill>
            <p:spPr>
              <a:xfrm>
                <a:off x="10976626" y="3023143"/>
                <a:ext cx="918891" cy="659605"/>
              </a:xfrm>
              <a:prstGeom prst="rect">
                <a:avLst/>
              </a:prstGeom>
            </p:spPr>
          </p:pic>
          <p:sp>
            <p:nvSpPr>
              <p:cNvPr id="52" name="TextBox 55"/>
              <p:cNvSpPr txBox="1"/>
              <p:nvPr/>
            </p:nvSpPr>
            <p:spPr>
              <a:xfrm>
                <a:off x="9774902" y="3121635"/>
                <a:ext cx="1186037" cy="369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98" dirty="0"/>
                  <a:t>Y=D , X= </a:t>
                </a:r>
              </a:p>
            </p:txBody>
          </p:sp>
          <p:sp>
            <p:nvSpPr>
              <p:cNvPr id="53" name="TextBox 55"/>
              <p:cNvSpPr txBox="1"/>
              <p:nvPr/>
            </p:nvSpPr>
            <p:spPr>
              <a:xfrm>
                <a:off x="7493084" y="4246555"/>
                <a:ext cx="1173201" cy="369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98" dirty="0"/>
                  <a:t>Y=B , X= </a:t>
                </a:r>
              </a:p>
            </p:txBody>
          </p:sp>
          <p:sp>
            <p:nvSpPr>
              <p:cNvPr id="62" name="TextBox 55"/>
              <p:cNvSpPr txBox="1"/>
              <p:nvPr/>
            </p:nvSpPr>
            <p:spPr>
              <a:xfrm>
                <a:off x="9824849" y="4246555"/>
                <a:ext cx="1186037" cy="369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98" dirty="0"/>
                  <a:t>Y=D , X= 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0012" y="3023144"/>
              <a:ext cx="971111" cy="71251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0123" y="2998721"/>
              <a:ext cx="975393" cy="679947"/>
            </a:xfrm>
            <a:prstGeom prst="rect">
              <a:avLst/>
            </a:prstGeom>
          </p:spPr>
        </p:pic>
        <p:pic>
          <p:nvPicPr>
            <p:cNvPr id="56" name="Picture 2" descr="beige bed with mattres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46" y="4096916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eige bed with mattres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373" y="4099044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6985" y="2239575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626" y="2126143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182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-49521" y="634571"/>
            <a:ext cx="12180722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62" dirty="0">
                <a:solidFill>
                  <a:srgbClr val="FF0000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296" y="4239114"/>
            <a:ext cx="1312651" cy="457901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053" y="4252673"/>
            <a:ext cx="1089635" cy="430786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939101" y="5446461"/>
            <a:ext cx="4203478" cy="4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31" b="1" dirty="0" err="1"/>
              <a:t>profahirton.lopes@fiap.com.br</a:t>
            </a:r>
            <a:endParaRPr lang="pt-BR" sz="2131" b="1" dirty="0"/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06" y="2193789"/>
            <a:ext cx="1800867" cy="1800867"/>
          </a:xfrm>
          <a:prstGeom prst="rect">
            <a:avLst/>
          </a:prstGeom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60D0EC2E-594E-C247-A198-79CE34385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12" y="2200577"/>
            <a:ext cx="1692621" cy="16926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20" y="2389518"/>
            <a:ext cx="1514523" cy="14681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117" y="4193642"/>
            <a:ext cx="534128" cy="40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066814" y="2636897"/>
            <a:ext cx="793069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INTELIGÊNCIA ARTIFICIAL</a:t>
            </a:r>
            <a:endParaRPr dirty="0"/>
          </a:p>
        </p:txBody>
      </p:sp>
      <p:sp>
        <p:nvSpPr>
          <p:cNvPr id="95" name="Google Shape;95;p14"/>
          <p:cNvSpPr txBox="1"/>
          <p:nvPr/>
        </p:nvSpPr>
        <p:spPr>
          <a:xfrm>
            <a:off x="3066815" y="3467894"/>
            <a:ext cx="85361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Modelos generativos, o que são? Casos de uso e técnicas mais usuais.</a:t>
            </a:r>
            <a:endParaRPr sz="20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Gráfico 2">
            <a:extLst>
              <a:ext uri="{FF2B5EF4-FFF2-40B4-BE49-F238E27FC236}">
                <a16:creationId xmlns:a16="http://schemas.microsoft.com/office/drawing/2014/main" id="{A6491286-235E-3BE2-956F-B6C056F0D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3925" y="4632619"/>
            <a:ext cx="2724150" cy="847725"/>
          </a:xfrm>
          <a:prstGeom prst="rect">
            <a:avLst/>
          </a:prstGeom>
        </p:spPr>
      </p:pic>
      <p:pic>
        <p:nvPicPr>
          <p:cNvPr id="3" name="Gráfico 3">
            <a:extLst>
              <a:ext uri="{FF2B5EF4-FFF2-40B4-BE49-F238E27FC236}">
                <a16:creationId xmlns:a16="http://schemas.microsoft.com/office/drawing/2014/main" id="{407C32D7-D60F-CC4C-5323-30BB031A3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0844" y="1275543"/>
            <a:ext cx="2743199" cy="939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532747" y="331806"/>
            <a:ext cx="59626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Roboto Medium"/>
                <a:ea typeface="Roboto Light"/>
                <a:cs typeface="Roboto Light"/>
                <a:sym typeface="Roboto Light"/>
              </a:rPr>
              <a:t>Descoberta de </a:t>
            </a:r>
            <a:r>
              <a:rPr lang="pt-BR" sz="3200" dirty="0" err="1">
                <a:solidFill>
                  <a:schemeClr val="lt1"/>
                </a:solidFill>
                <a:latin typeface="Roboto Medium"/>
                <a:ea typeface="Roboto Light"/>
                <a:cs typeface="Roboto Light"/>
                <a:sym typeface="Roboto Light"/>
              </a:rPr>
              <a:t>cohecimento</a:t>
            </a:r>
            <a:endParaRPr lang="pt-BR" sz="3200" dirty="0">
              <a:solidFill>
                <a:schemeClr val="lt1"/>
              </a:solidFill>
              <a:latin typeface="Roboto Medium"/>
              <a:ea typeface="Roboto Light"/>
              <a:cs typeface="Roboto Light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419851" y="3262139"/>
            <a:ext cx="1915149" cy="64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Obtenção de dados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60D29B-01C1-B26F-EB5B-3D83E787B626}"/>
              </a:ext>
            </a:extLst>
          </p:cNvPr>
          <p:cNvGrpSpPr/>
          <p:nvPr/>
        </p:nvGrpSpPr>
        <p:grpSpPr>
          <a:xfrm>
            <a:off x="1401704" y="2577629"/>
            <a:ext cx="1956740" cy="2032000"/>
            <a:chOff x="1401704" y="2577629"/>
            <a:chExt cx="1956740" cy="20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2BC31CB8-2E34-3B4D-DDB8-B46D7E015F06}"/>
                    </a:ext>
                  </a:extLst>
                </p14:cNvPr>
                <p14:cNvContentPartPr/>
                <p14:nvPr/>
              </p14:nvContentPartPr>
              <p14:xfrm>
                <a:off x="1786304" y="2916296"/>
                <a:ext cx="9407" cy="9407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2BC31CB8-2E34-3B4D-DDB8-B46D7E015F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5954" y="2888628"/>
                  <a:ext cx="940700" cy="6418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Losango 3">
              <a:extLst>
                <a:ext uri="{FF2B5EF4-FFF2-40B4-BE49-F238E27FC236}">
                  <a16:creationId xmlns:a16="http://schemas.microsoft.com/office/drawing/2014/main" id="{63AF86BB-7BAB-8073-DACC-96D3BB3C3F96}"/>
                </a:ext>
              </a:extLst>
            </p:cNvPr>
            <p:cNvSpPr/>
            <p:nvPr/>
          </p:nvSpPr>
          <p:spPr>
            <a:xfrm>
              <a:off x="1401704" y="2577629"/>
              <a:ext cx="1956740" cy="2032000"/>
            </a:xfrm>
            <a:prstGeom prst="diamond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8039D948-4534-62C8-A13C-E44CAFEF19A6}"/>
                </a:ext>
              </a:extLst>
            </p:cNvPr>
            <p:cNvCxnSpPr/>
            <p:nvPr/>
          </p:nvCxnSpPr>
          <p:spPr>
            <a:xfrm flipH="1">
              <a:off x="1699454" y="2765316"/>
              <a:ext cx="506116" cy="528695"/>
            </a:xfrm>
            <a:prstGeom prst="straightConnector1">
              <a:avLst/>
            </a:prstGeom>
            <a:ln w="57150">
              <a:solidFill>
                <a:srgbClr val="DA00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Google Shape;131;p18">
            <a:extLst>
              <a:ext uri="{FF2B5EF4-FFF2-40B4-BE49-F238E27FC236}">
                <a16:creationId xmlns:a16="http://schemas.microsoft.com/office/drawing/2014/main" id="{13E4C9F9-A63B-09B2-2BCD-5D6441B89E45}"/>
              </a:ext>
            </a:extLst>
          </p:cNvPr>
          <p:cNvSpPr txBox="1"/>
          <p:nvPr/>
        </p:nvSpPr>
        <p:spPr>
          <a:xfrm>
            <a:off x="3799925" y="3252731"/>
            <a:ext cx="1915149" cy="64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Pré</a:t>
            </a:r>
            <a:r>
              <a:rPr lang="pt-BR" sz="1802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processamento</a:t>
            </a:r>
            <a:endParaRPr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83E8759-4DE9-E318-8D29-DABF5F1C980C}"/>
              </a:ext>
            </a:extLst>
          </p:cNvPr>
          <p:cNvGrpSpPr/>
          <p:nvPr/>
        </p:nvGrpSpPr>
        <p:grpSpPr>
          <a:xfrm>
            <a:off x="3781778" y="2568221"/>
            <a:ext cx="1956740" cy="2032000"/>
            <a:chOff x="1401704" y="2577629"/>
            <a:chExt cx="1956740" cy="20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CCA3ACD0-79F0-3618-E9D8-E6E9247994CE}"/>
                    </a:ext>
                  </a:extLst>
                </p14:cNvPr>
                <p14:cNvContentPartPr/>
                <p14:nvPr/>
              </p14:nvContentPartPr>
              <p14:xfrm>
                <a:off x="1786304" y="2916296"/>
                <a:ext cx="9407" cy="9407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CCA3ACD0-79F0-3618-E9D8-E6E9247994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5954" y="2888628"/>
                  <a:ext cx="940700" cy="6418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Losango 17">
              <a:extLst>
                <a:ext uri="{FF2B5EF4-FFF2-40B4-BE49-F238E27FC236}">
                  <a16:creationId xmlns:a16="http://schemas.microsoft.com/office/drawing/2014/main" id="{86F7B558-E4BD-E281-2E06-7A3C3DBBA9F7}"/>
                </a:ext>
              </a:extLst>
            </p:cNvPr>
            <p:cNvSpPr/>
            <p:nvPr/>
          </p:nvSpPr>
          <p:spPr>
            <a:xfrm>
              <a:off x="1401704" y="2577629"/>
              <a:ext cx="1956740" cy="2032000"/>
            </a:xfrm>
            <a:prstGeom prst="diamond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B86F858-B9C8-333F-F52E-1582F283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9454" y="2765316"/>
              <a:ext cx="506116" cy="528695"/>
            </a:xfrm>
            <a:prstGeom prst="straightConnector1">
              <a:avLst/>
            </a:prstGeom>
            <a:ln w="57150">
              <a:solidFill>
                <a:srgbClr val="DA00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Google Shape;131;p18">
            <a:extLst>
              <a:ext uri="{FF2B5EF4-FFF2-40B4-BE49-F238E27FC236}">
                <a16:creationId xmlns:a16="http://schemas.microsoft.com/office/drawing/2014/main" id="{AA13BFE3-9A78-60CE-5608-CB8C7D980F43}"/>
              </a:ext>
            </a:extLst>
          </p:cNvPr>
          <p:cNvSpPr txBox="1"/>
          <p:nvPr/>
        </p:nvSpPr>
        <p:spPr>
          <a:xfrm>
            <a:off x="6170592" y="3243323"/>
            <a:ext cx="1915149" cy="64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Mineração de dados</a:t>
            </a:r>
            <a:endParaRPr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3A86390-99CD-5434-5145-D1ED316EBA9D}"/>
              </a:ext>
            </a:extLst>
          </p:cNvPr>
          <p:cNvGrpSpPr/>
          <p:nvPr/>
        </p:nvGrpSpPr>
        <p:grpSpPr>
          <a:xfrm>
            <a:off x="6152445" y="2558813"/>
            <a:ext cx="1956740" cy="2032000"/>
            <a:chOff x="1401704" y="2577629"/>
            <a:chExt cx="1956740" cy="20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FC4A688F-0F17-6292-604B-CC8FD59F7DB4}"/>
                    </a:ext>
                  </a:extLst>
                </p14:cNvPr>
                <p14:cNvContentPartPr/>
                <p14:nvPr/>
              </p14:nvContentPartPr>
              <p14:xfrm>
                <a:off x="1786304" y="2916296"/>
                <a:ext cx="9407" cy="9407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FC4A688F-0F17-6292-604B-CC8FD59F7D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5954" y="2888628"/>
                  <a:ext cx="940700" cy="6418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" name="Losango 22">
              <a:extLst>
                <a:ext uri="{FF2B5EF4-FFF2-40B4-BE49-F238E27FC236}">
                  <a16:creationId xmlns:a16="http://schemas.microsoft.com/office/drawing/2014/main" id="{AA4613C1-226F-8EE7-AF54-B5AFF024C21C}"/>
                </a:ext>
              </a:extLst>
            </p:cNvPr>
            <p:cNvSpPr/>
            <p:nvPr/>
          </p:nvSpPr>
          <p:spPr>
            <a:xfrm>
              <a:off x="1401704" y="2577629"/>
              <a:ext cx="1956740" cy="2032000"/>
            </a:xfrm>
            <a:prstGeom prst="diamond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978FABD-F017-1F85-73C1-27467A704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9454" y="2765316"/>
              <a:ext cx="506116" cy="528695"/>
            </a:xfrm>
            <a:prstGeom prst="straightConnector1">
              <a:avLst/>
            </a:prstGeom>
            <a:ln w="57150">
              <a:solidFill>
                <a:srgbClr val="DA00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oogle Shape;131;p18">
            <a:extLst>
              <a:ext uri="{FF2B5EF4-FFF2-40B4-BE49-F238E27FC236}">
                <a16:creationId xmlns:a16="http://schemas.microsoft.com/office/drawing/2014/main" id="{EF8F66FA-32D4-6C2B-E03B-CF921C355F70}"/>
              </a:ext>
            </a:extLst>
          </p:cNvPr>
          <p:cNvSpPr txBox="1"/>
          <p:nvPr/>
        </p:nvSpPr>
        <p:spPr>
          <a:xfrm>
            <a:off x="8531851" y="3252730"/>
            <a:ext cx="1915149" cy="64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Pós processamento</a:t>
            </a:r>
            <a:endParaRPr dirty="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F5D6CCB-542D-8560-A236-6F5309D7030D}"/>
              </a:ext>
            </a:extLst>
          </p:cNvPr>
          <p:cNvGrpSpPr/>
          <p:nvPr/>
        </p:nvGrpSpPr>
        <p:grpSpPr>
          <a:xfrm>
            <a:off x="8513704" y="2568220"/>
            <a:ext cx="1956740" cy="2032000"/>
            <a:chOff x="1401704" y="2577629"/>
            <a:chExt cx="1956740" cy="20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76368B0C-71C6-2D2A-18B3-4FA271525D22}"/>
                    </a:ext>
                  </a:extLst>
                </p14:cNvPr>
                <p14:cNvContentPartPr/>
                <p14:nvPr/>
              </p14:nvContentPartPr>
              <p14:xfrm>
                <a:off x="1786304" y="2916296"/>
                <a:ext cx="9407" cy="9407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76368B0C-71C6-2D2A-18B3-4FA271525D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5954" y="2888628"/>
                  <a:ext cx="940700" cy="6418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" name="Losango 32">
              <a:extLst>
                <a:ext uri="{FF2B5EF4-FFF2-40B4-BE49-F238E27FC236}">
                  <a16:creationId xmlns:a16="http://schemas.microsoft.com/office/drawing/2014/main" id="{E9514D97-3167-F0D2-7DAB-A9E59AD488D4}"/>
                </a:ext>
              </a:extLst>
            </p:cNvPr>
            <p:cNvSpPr/>
            <p:nvPr/>
          </p:nvSpPr>
          <p:spPr>
            <a:xfrm>
              <a:off x="1401704" y="2577629"/>
              <a:ext cx="1956740" cy="2032000"/>
            </a:xfrm>
            <a:prstGeom prst="diamond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BCE9B7AB-091E-74D9-953F-29487C00C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9454" y="2765316"/>
              <a:ext cx="506116" cy="528695"/>
            </a:xfrm>
            <a:prstGeom prst="straightConnector1">
              <a:avLst/>
            </a:prstGeom>
            <a:ln w="57150">
              <a:solidFill>
                <a:srgbClr val="DA00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A93D0-A34D-5B44-9E41-E2DF4A0957C3}"/>
              </a:ext>
            </a:extLst>
          </p:cNvPr>
          <p:cNvSpPr txBox="1">
            <a:spLocks/>
          </p:cNvSpPr>
          <p:nvPr/>
        </p:nvSpPr>
        <p:spPr>
          <a:xfrm>
            <a:off x="1892316" y="278396"/>
            <a:ext cx="7794740" cy="5048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3197" b="1" dirty="0"/>
              <a:t>Machine vs. </a:t>
            </a:r>
            <a:r>
              <a:rPr lang="pt-BR" altLang="en-US" sz="3197" b="1" dirty="0" err="1"/>
              <a:t>Deep</a:t>
            </a:r>
            <a:r>
              <a:rPr lang="pt-BR" altLang="en-US" sz="3197" b="1" dirty="0"/>
              <a:t> Learning</a:t>
            </a:r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id="{F39D9F18-141F-DC47-8E90-3311F0769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01" y="1028595"/>
            <a:ext cx="9376771" cy="54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1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87324" y="3144167"/>
            <a:ext cx="2364750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dirty="0" err="1"/>
              <a:t>Visão</a:t>
            </a:r>
            <a:r>
              <a:rPr lang="en-US" sz="1798" dirty="0"/>
              <a:t> </a:t>
            </a:r>
            <a:r>
              <a:rPr lang="en-US" sz="1798" dirty="0" err="1"/>
              <a:t>Computacional</a:t>
            </a:r>
            <a:endParaRPr lang="en-US" sz="1798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75" y="5473045"/>
            <a:ext cx="4121641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dirty="0" err="1"/>
              <a:t>Processamento</a:t>
            </a:r>
            <a:r>
              <a:rPr lang="en-US" sz="1798" dirty="0"/>
              <a:t> de </a:t>
            </a:r>
            <a:r>
              <a:rPr lang="en-US" sz="1798" dirty="0" err="1"/>
              <a:t>Linguagem</a:t>
            </a:r>
            <a:r>
              <a:rPr lang="en-US" sz="1798" dirty="0"/>
              <a:t> Natural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3758" y="5386983"/>
            <a:ext cx="109517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dirty="0" err="1"/>
              <a:t>Robótica</a:t>
            </a:r>
            <a:endParaRPr lang="en-US" sz="1798" dirty="0"/>
          </a:p>
        </p:txBody>
      </p:sp>
      <p:sp>
        <p:nvSpPr>
          <p:cNvPr id="13" name="TextBox 12"/>
          <p:cNvSpPr txBox="1"/>
          <p:nvPr/>
        </p:nvSpPr>
        <p:spPr>
          <a:xfrm>
            <a:off x="6910592" y="2952842"/>
            <a:ext cx="3621504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dirty="0"/>
              <a:t>TTS – STT – </a:t>
            </a:r>
            <a:r>
              <a:rPr lang="en-US" sz="1798" dirty="0" err="1"/>
              <a:t>Fala</a:t>
            </a:r>
            <a:r>
              <a:rPr lang="en-US" sz="1798" dirty="0"/>
              <a:t> </a:t>
            </a:r>
            <a:r>
              <a:rPr lang="en-US" sz="1798" dirty="0" err="1"/>
              <a:t>Computacional</a:t>
            </a:r>
            <a:endParaRPr lang="en-US" sz="1798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54166" y="260801"/>
            <a:ext cx="9790640" cy="626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98" b="1" dirty="0" err="1"/>
              <a:t>Qual</a:t>
            </a:r>
            <a:r>
              <a:rPr lang="en-US" sz="2398" b="1" dirty="0"/>
              <a:t> o </a:t>
            </a:r>
            <a:r>
              <a:rPr lang="en-US" sz="2398" b="1" dirty="0" err="1"/>
              <a:t>desafio</a:t>
            </a:r>
            <a:r>
              <a:rPr lang="en-US" sz="2398" b="1" dirty="0"/>
              <a:t>? </a:t>
            </a:r>
            <a:r>
              <a:rPr lang="en-US" sz="2398" dirty="0"/>
              <a:t>O </a:t>
            </a:r>
            <a:r>
              <a:rPr lang="en-US" sz="2398" dirty="0" err="1"/>
              <a:t>entendimento</a:t>
            </a:r>
            <a:r>
              <a:rPr lang="en-US" sz="2398" dirty="0"/>
              <a:t> de entradas </a:t>
            </a:r>
            <a:r>
              <a:rPr lang="en-US" sz="2398" dirty="0" err="1"/>
              <a:t>não</a:t>
            </a:r>
            <a:r>
              <a:rPr lang="en-US" sz="2398" dirty="0"/>
              <a:t> </a:t>
            </a:r>
            <a:r>
              <a:rPr lang="en-US" sz="2398" dirty="0" err="1"/>
              <a:t>estruturadas</a:t>
            </a:r>
            <a:r>
              <a:rPr lang="en-US" sz="2398" dirty="0"/>
              <a:t> e </a:t>
            </a:r>
            <a:r>
              <a:rPr lang="en-US" sz="2398" dirty="0" err="1"/>
              <a:t>complexos</a:t>
            </a:r>
            <a:endParaRPr lang="en-US" sz="2398" dirty="0"/>
          </a:p>
        </p:txBody>
      </p:sp>
      <p:pic>
        <p:nvPicPr>
          <p:cNvPr id="1028" name="Picture 4" descr="https://upload.wikimedia.org/wikipedia/commons/thumb/f/fc/Floor_7a_bookstacks_in_Sterling_Memorial_Library.jpg/1280px-Floor_7a_bookstacks_in_Sterling_Memorial_Libr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81" y="3721751"/>
            <a:ext cx="1928402" cy="15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Waveform of Habana syndrome s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333" y="1764327"/>
            <a:ext cx="3494979" cy="9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EmiMa-099-semantic-segment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15" y="1773022"/>
            <a:ext cx="1951368" cy="13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6/65/Hands-free_Driving.jpg/1280px-Hands-free_Driv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213" y="3567686"/>
            <a:ext cx="2368262" cy="169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09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4AF14-C849-154C-AF0E-3F4CBCDF534A}"/>
              </a:ext>
            </a:extLst>
          </p:cNvPr>
          <p:cNvSpPr txBox="1">
            <a:spLocks/>
          </p:cNvSpPr>
          <p:nvPr/>
        </p:nvSpPr>
        <p:spPr>
          <a:xfrm>
            <a:off x="2063750" y="260352"/>
            <a:ext cx="7272338" cy="5048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3197" b="1"/>
              <a:t>Generative Adversarial Networks</a:t>
            </a:r>
            <a:endParaRPr lang="pt-BR" altLang="en-US" sz="3197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D8AED-A303-4E4A-BE1B-CE7A934F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1"/>
            <a:ext cx="12341351" cy="66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7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/>
        </p:nvSpPr>
        <p:spPr>
          <a:xfrm>
            <a:off x="1279855" y="2138180"/>
            <a:ext cx="518637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9838B2"/>
              </a:buClr>
              <a:buSzPts val="2000"/>
              <a:buFont typeface="Wingdings"/>
              <a:buChar char="§"/>
            </a:pPr>
            <a:r>
              <a:rPr lang="pt-BR" sz="20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Richard Feynman: “</a:t>
            </a:r>
            <a:r>
              <a:rPr lang="pt-BR" sz="2000" i="1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pt-BR" sz="2000" i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i="1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pt-BR" sz="2000" i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i="1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cannot</a:t>
            </a:r>
            <a:r>
              <a:rPr lang="pt-BR" sz="2000" i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i="1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pt-BR" sz="2000" i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2000" i="1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pt-BR" sz="2000" i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 do </a:t>
            </a:r>
            <a:r>
              <a:rPr lang="pt-BR" sz="2000" i="1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pt-BR" sz="2000" i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i="1" dirty="0" err="1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understand</a:t>
            </a:r>
            <a:r>
              <a:rPr lang="pt-BR" sz="20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”.</a:t>
            </a:r>
            <a:endParaRPr lang="pt-BR" dirty="0">
              <a:solidFill>
                <a:srgbClr val="D8D8D8"/>
              </a:solidFill>
              <a:ea typeface="Roboto"/>
            </a:endParaRPr>
          </a:p>
          <a:p>
            <a:pPr marL="342900" indent="-342900">
              <a:lnSpc>
                <a:spcPct val="150000"/>
              </a:lnSpc>
              <a:buClr>
                <a:srgbClr val="9838B2"/>
              </a:buClr>
              <a:buSzPts val="2000"/>
              <a:buFont typeface="Wingdings"/>
              <a:buChar char="§"/>
            </a:pPr>
            <a:r>
              <a:rPr lang="pt-BR" sz="20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Modelagem generativa: “O que eu entendo, eu posso criar”</a:t>
            </a:r>
            <a:endParaRPr lang="pt-BR" dirty="0">
              <a:solidFill>
                <a:srgbClr val="D8D8D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419B0D90-3EB2-DFDD-1998-ED5484931AE3}"/>
                  </a:ext>
                </a:extLst>
              </p14:cNvPr>
              <p14:cNvContentPartPr/>
              <p14:nvPr/>
            </p14:nvContentPartPr>
            <p14:xfrm>
              <a:off x="2746448" y="2989938"/>
              <a:ext cx="9407" cy="12409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419B0D90-3EB2-DFDD-1998-ED5484931A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6098" y="2972703"/>
                <a:ext cx="940700" cy="46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5A3914D9-EC93-1E11-C7F1-09E7E38F9BE2}"/>
                  </a:ext>
                </a:extLst>
              </p14:cNvPr>
              <p14:cNvContentPartPr/>
              <p14:nvPr/>
            </p14:nvContentPartPr>
            <p14:xfrm>
              <a:off x="1681671" y="2697647"/>
              <a:ext cx="9407" cy="12497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5A3914D9-EC93-1E11-C7F1-09E7E38F9B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6916" y="2680290"/>
                <a:ext cx="58422" cy="4686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4E4DCC8-9568-8941-8C8D-740E2655C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047" y="1783592"/>
            <a:ext cx="4730484" cy="26481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43064" y="1827109"/>
            <a:ext cx="10505872" cy="4777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398" dirty="0"/>
              <a:t>Como gerar imagens </a:t>
            </a:r>
            <a:r>
              <a:rPr lang="pt-PT" sz="2398" b="1" dirty="0"/>
              <a:t>mais naturais</a:t>
            </a:r>
            <a:r>
              <a:rPr lang="pt-PT" sz="2398" dirty="0"/>
              <a:t> com um computador?</a:t>
            </a: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dirty="0"/>
          </a:p>
          <a:p>
            <a:pPr marL="0" indent="0">
              <a:buNone/>
            </a:pPr>
            <a:endParaRPr lang="en-US" sz="2398" dirty="0"/>
          </a:p>
          <a:p>
            <a:pPr marL="0" indent="0">
              <a:buNone/>
            </a:pPr>
            <a:r>
              <a:rPr lang="en-US" sz="2398" dirty="0" err="1"/>
              <a:t>Nossos</a:t>
            </a:r>
            <a:r>
              <a:rPr lang="en-US" sz="2398" dirty="0"/>
              <a:t> </a:t>
            </a:r>
            <a:r>
              <a:rPr lang="en-US" sz="2398" dirty="0" err="1"/>
              <a:t>modelos</a:t>
            </a:r>
            <a:r>
              <a:rPr lang="en-US" sz="2398" dirty="0"/>
              <a:t> </a:t>
            </a:r>
            <a:r>
              <a:rPr lang="en-US" sz="2398" dirty="0" err="1"/>
              <a:t>terão</a:t>
            </a:r>
            <a:r>
              <a:rPr lang="en-US" sz="2398" dirty="0"/>
              <a:t> </a:t>
            </a:r>
            <a:r>
              <a:rPr lang="en-US" sz="2398" b="1" dirty="0" err="1"/>
              <a:t>estruturas</a:t>
            </a:r>
            <a:r>
              <a:rPr lang="en-US" sz="2398" b="1" dirty="0"/>
              <a:t> </a:t>
            </a:r>
            <a:r>
              <a:rPr lang="en-US" sz="2398" b="1" dirty="0" err="1"/>
              <a:t>similares</a:t>
            </a:r>
            <a:r>
              <a:rPr lang="en-US" sz="2398" b="1" dirty="0"/>
              <a:t> </a:t>
            </a:r>
            <a:r>
              <a:rPr lang="en-US" sz="2398" dirty="0"/>
              <a:t>(</a:t>
            </a:r>
            <a:r>
              <a:rPr lang="en-US" sz="2398" dirty="0" err="1"/>
              <a:t>generativo</a:t>
            </a:r>
            <a:r>
              <a:rPr lang="en-US" sz="2398" dirty="0"/>
              <a:t> + </a:t>
            </a:r>
            <a:r>
              <a:rPr lang="en-US" sz="2398" dirty="0" err="1"/>
              <a:t>inferência</a:t>
            </a:r>
            <a:r>
              <a:rPr lang="en-US" sz="2398" dirty="0"/>
              <a:t>)</a:t>
            </a:r>
          </a:p>
        </p:txBody>
      </p:sp>
      <p:grpSp>
        <p:nvGrpSpPr>
          <p:cNvPr id="12" name="Group 21"/>
          <p:cNvGrpSpPr/>
          <p:nvPr/>
        </p:nvGrpSpPr>
        <p:grpSpPr>
          <a:xfrm>
            <a:off x="2198495" y="3440534"/>
            <a:ext cx="4280767" cy="733200"/>
            <a:chOff x="1153935" y="2914225"/>
            <a:chExt cx="4025084" cy="733879"/>
          </a:xfrm>
        </p:grpSpPr>
        <p:sp>
          <p:nvSpPr>
            <p:cNvPr id="10" name="Right Arrow 25"/>
            <p:cNvSpPr/>
            <p:nvPr/>
          </p:nvSpPr>
          <p:spPr>
            <a:xfrm rot="5400000">
              <a:off x="4346211" y="2815296"/>
              <a:ext cx="733879" cy="9317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1153935" y="3009208"/>
              <a:ext cx="2074289" cy="379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5" b="1" dirty="0" err="1"/>
                <a:t>Geração</a:t>
              </a:r>
              <a:r>
                <a:rPr lang="en-US" sz="1865" dirty="0"/>
                <a:t> (</a:t>
              </a:r>
              <a:r>
                <a:rPr lang="en-US" sz="1865" dirty="0" err="1"/>
                <a:t>gráficos</a:t>
              </a:r>
              <a:r>
                <a:rPr lang="en-US" sz="1865" dirty="0"/>
                <a:t>)</a:t>
              </a: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7200140" y="3437529"/>
            <a:ext cx="4645273" cy="704458"/>
            <a:chOff x="3996039" y="3357948"/>
            <a:chExt cx="4649575" cy="705110"/>
          </a:xfrm>
        </p:grpSpPr>
        <p:sp>
          <p:nvSpPr>
            <p:cNvPr id="24" name="Right Arrow 31"/>
            <p:cNvSpPr/>
            <p:nvPr/>
          </p:nvSpPr>
          <p:spPr>
            <a:xfrm rot="16200000">
              <a:off x="4185011" y="3168976"/>
              <a:ext cx="684643" cy="10625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5226380" y="3396105"/>
              <a:ext cx="3419234" cy="666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5" b="1" dirty="0" err="1"/>
                <a:t>Inferência</a:t>
              </a:r>
              <a:r>
                <a:rPr lang="en-US" sz="1865" dirty="0"/>
                <a:t> (</a:t>
              </a:r>
              <a:r>
                <a:rPr lang="en-US" sz="1865" dirty="0" err="1"/>
                <a:t>visão</a:t>
              </a:r>
              <a:r>
                <a:rPr lang="en-US" sz="1865" dirty="0"/>
                <a:t> </a:t>
              </a:r>
              <a:r>
                <a:rPr lang="en-US" sz="1865" dirty="0" err="1"/>
                <a:t>como</a:t>
              </a:r>
              <a:r>
                <a:rPr lang="en-US" sz="1865" dirty="0"/>
                <a:t> </a:t>
              </a:r>
              <a:r>
                <a:rPr lang="en-US" sz="1865" dirty="0" err="1"/>
                <a:t>gráficos</a:t>
              </a:r>
              <a:r>
                <a:rPr lang="en-US" sz="1865" dirty="0"/>
                <a:t> </a:t>
              </a:r>
              <a:r>
                <a:rPr lang="en-US" sz="1865" dirty="0" err="1"/>
                <a:t>inversos</a:t>
              </a:r>
              <a:r>
                <a:rPr lang="en-US" sz="1865" dirty="0"/>
                <a:t>)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+mj-lt"/>
                <a:ea typeface="Futura Medium" charset="0"/>
                <a:cs typeface="Futura Medium" charset="0"/>
              </a:rPr>
              <a:t>Modelagem</a:t>
            </a:r>
            <a:r>
              <a:rPr lang="en-US" sz="4000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4000" dirty="0" err="1">
                <a:latin typeface="+mj-lt"/>
                <a:ea typeface="Futura Medium" charset="0"/>
                <a:cs typeface="Futura Medium" charset="0"/>
              </a:rPr>
              <a:t>Generativa</a:t>
            </a:r>
            <a:r>
              <a:rPr lang="en-US" sz="4000" dirty="0">
                <a:latin typeface="+mj-lt"/>
                <a:ea typeface="Futura Medium" charset="0"/>
                <a:cs typeface="Futura Medium" charset="0"/>
              </a:rPr>
              <a:t>: </a:t>
            </a:r>
            <a:br>
              <a:rPr lang="en-US" sz="4000" dirty="0">
                <a:latin typeface="+mj-lt"/>
                <a:ea typeface="Futura Medium" charset="0"/>
                <a:cs typeface="Futura Medium" charset="0"/>
              </a:rPr>
            </a:br>
            <a:r>
              <a:rPr lang="en-US" sz="4000" dirty="0" err="1">
                <a:latin typeface="+mj-lt"/>
                <a:ea typeface="Futura Medium" charset="0"/>
                <a:cs typeface="Futura Medium" charset="0"/>
              </a:rPr>
              <a:t>Computação</a:t>
            </a:r>
            <a:r>
              <a:rPr lang="en-US" sz="4000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4000" dirty="0" err="1">
                <a:latin typeface="+mj-lt"/>
                <a:ea typeface="Futura Medium" charset="0"/>
                <a:cs typeface="Futura Medium" charset="0"/>
              </a:rPr>
              <a:t>Gráfica</a:t>
            </a:r>
            <a:endParaRPr lang="en-US" sz="4000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103406" y="2468459"/>
            <a:ext cx="8916786" cy="669316"/>
            <a:chOff x="1070304" y="2446320"/>
            <a:chExt cx="7540296" cy="905826"/>
          </a:xfrm>
        </p:grpSpPr>
        <p:sp>
          <p:nvSpPr>
            <p:cNvPr id="9" name="TextBox 8"/>
            <p:cNvSpPr txBox="1"/>
            <p:nvPr/>
          </p:nvSpPr>
          <p:spPr>
            <a:xfrm>
              <a:off x="2917799" y="2450353"/>
              <a:ext cx="5692801" cy="90179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65" dirty="0"/>
                <a:t>Cube(color=</a:t>
              </a:r>
              <a:r>
                <a:rPr lang="en-US" sz="1865" dirty="0">
                  <a:solidFill>
                    <a:srgbClr val="0070C0"/>
                  </a:solidFill>
                </a:rPr>
                <a:t>blue</a:t>
              </a:r>
              <a:r>
                <a:rPr lang="en-US" sz="1865" dirty="0"/>
                <a:t>, position=(</a:t>
              </a:r>
              <a:r>
                <a:rPr lang="en-US" sz="1865" dirty="0" err="1"/>
                <a:t>x,y,z</a:t>
              </a:r>
              <a:r>
                <a:rPr lang="en-US" sz="1865" dirty="0"/>
                <a:t>), size=…)</a:t>
              </a:r>
            </a:p>
            <a:p>
              <a:r>
                <a:rPr lang="en-US" sz="1865" dirty="0"/>
                <a:t>Cylinder(color=</a:t>
              </a:r>
              <a:r>
                <a:rPr lang="en-US" sz="1865" dirty="0">
                  <a:solidFill>
                    <a:srgbClr val="FF0000"/>
                  </a:solidFill>
                </a:rPr>
                <a:t>red</a:t>
              </a:r>
              <a:r>
                <a:rPr lang="en-US" sz="1865" dirty="0"/>
                <a:t>, position=(</a:t>
              </a:r>
              <a:r>
                <a:rPr lang="en-US" sz="1865" dirty="0" err="1"/>
                <a:t>x’,y’,z</a:t>
              </a:r>
              <a:r>
                <a:rPr lang="en-US" sz="1865" dirty="0"/>
                <a:t>’), size=..)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70304" y="2446320"/>
              <a:ext cx="1615391" cy="901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5" dirty="0" err="1"/>
                <a:t>Descrição</a:t>
              </a:r>
              <a:r>
                <a:rPr lang="en-US" sz="1865" dirty="0"/>
                <a:t> de alto </a:t>
              </a:r>
              <a:r>
                <a:rPr lang="en-US" sz="1865" dirty="0" err="1"/>
                <a:t>nível</a:t>
              </a:r>
              <a:endParaRPr lang="en-US" sz="1865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204868" y="4268628"/>
            <a:ext cx="6177472" cy="1394413"/>
            <a:chOff x="1227576" y="4218515"/>
            <a:chExt cx="6183192" cy="1395704"/>
          </a:xfrm>
        </p:grpSpPr>
        <p:grpSp>
          <p:nvGrpSpPr>
            <p:cNvPr id="8" name="Group 14"/>
            <p:cNvGrpSpPr/>
            <p:nvPr/>
          </p:nvGrpSpPr>
          <p:grpSpPr>
            <a:xfrm>
              <a:off x="4236473" y="4218515"/>
              <a:ext cx="3174295" cy="1395704"/>
              <a:chOff x="3390473" y="3864649"/>
              <a:chExt cx="5617474" cy="2739066"/>
            </a:xfrm>
          </p:grpSpPr>
          <p:sp>
            <p:nvSpPr>
              <p:cNvPr id="13" name="Rectangle 15"/>
              <p:cNvSpPr/>
              <p:nvPr/>
            </p:nvSpPr>
            <p:spPr>
              <a:xfrm>
                <a:off x="3390473" y="3864649"/>
                <a:ext cx="5617474" cy="27390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/>
              </a:p>
            </p:txBody>
          </p:sp>
          <p:sp>
            <p:nvSpPr>
              <p:cNvPr id="5" name="Cube 16"/>
              <p:cNvSpPr/>
              <p:nvPr/>
            </p:nvSpPr>
            <p:spPr>
              <a:xfrm>
                <a:off x="3722546" y="4284401"/>
                <a:ext cx="1873045" cy="179930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/>
              </a:p>
            </p:txBody>
          </p:sp>
          <p:sp>
            <p:nvSpPr>
              <p:cNvPr id="6" name="Can 17"/>
              <p:cNvSpPr/>
              <p:nvPr/>
            </p:nvSpPr>
            <p:spPr>
              <a:xfrm>
                <a:off x="6622025" y="3937815"/>
                <a:ext cx="1563329" cy="2492477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27576" y="4275270"/>
              <a:ext cx="2115348" cy="666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5" dirty="0" err="1"/>
                <a:t>Saídas</a:t>
              </a:r>
              <a:r>
                <a:rPr lang="en-US" sz="1865" dirty="0"/>
                <a:t> </a:t>
              </a:r>
              <a:r>
                <a:rPr lang="en-US" sz="1865" dirty="0" err="1"/>
                <a:t>sensoriais</a:t>
              </a:r>
              <a:r>
                <a:rPr lang="en-US" sz="1865" dirty="0"/>
                <a:t> </a:t>
              </a:r>
              <a:r>
                <a:rPr lang="en-US" sz="1865" dirty="0" err="1"/>
                <a:t>brutas</a:t>
              </a:r>
              <a:endParaRPr lang="en-US" sz="1865" dirty="0"/>
            </a:p>
          </p:txBody>
        </p:sp>
      </p:grpSp>
    </p:spTree>
    <p:extLst>
      <p:ext uri="{BB962C8B-B14F-4D97-AF65-F5344CB8AC3E}">
        <p14:creationId xmlns:p14="http://schemas.microsoft.com/office/powerpoint/2010/main" val="6015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037477" y="1544595"/>
            <a:ext cx="10505872" cy="4966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98" dirty="0" err="1"/>
              <a:t>Modelos</a:t>
            </a:r>
            <a:r>
              <a:rPr lang="en-US" sz="2398" dirty="0"/>
              <a:t> </a:t>
            </a:r>
            <a:r>
              <a:rPr lang="en-US" sz="2398" dirty="0" err="1"/>
              <a:t>generativos</a:t>
            </a:r>
            <a:r>
              <a:rPr lang="en-US" sz="2398" dirty="0"/>
              <a:t> </a:t>
            </a:r>
            <a:r>
              <a:rPr lang="en-US" sz="2398" dirty="0" err="1"/>
              <a:t>estatísticos</a:t>
            </a:r>
            <a:r>
              <a:rPr lang="en-US" sz="2398" dirty="0"/>
              <a:t> </a:t>
            </a:r>
            <a:r>
              <a:rPr lang="en-US" sz="2398" dirty="0" err="1"/>
              <a:t>são</a:t>
            </a:r>
            <a:r>
              <a:rPr lang="en-US" sz="2398" dirty="0"/>
              <a:t> </a:t>
            </a:r>
            <a:r>
              <a:rPr lang="en-US" sz="2398" dirty="0" err="1"/>
              <a:t>construídos</a:t>
            </a:r>
            <a:r>
              <a:rPr lang="en-US" sz="2398" dirty="0"/>
              <a:t> </a:t>
            </a:r>
            <a:r>
              <a:rPr lang="en-US" sz="2398" b="1" dirty="0"/>
              <a:t>a </a:t>
            </a:r>
            <a:r>
              <a:rPr lang="en-US" sz="2398" b="1" dirty="0" err="1"/>
              <a:t>partir</a:t>
            </a:r>
            <a:r>
              <a:rPr lang="en-US" sz="2398" b="1" dirty="0"/>
              <a:t> de dados</a:t>
            </a:r>
          </a:p>
          <a:p>
            <a:pPr marL="0" indent="0">
              <a:buNone/>
            </a:pPr>
            <a:endParaRPr lang="en-US" sz="2131" dirty="0"/>
          </a:p>
          <a:p>
            <a:pPr marL="0" indent="0">
              <a:buNone/>
            </a:pPr>
            <a:endParaRPr lang="en-US" sz="2131" b="1" dirty="0"/>
          </a:p>
          <a:p>
            <a:pPr marL="0" indent="0">
              <a:buNone/>
            </a:pPr>
            <a:endParaRPr lang="en-US" sz="2131" b="1" dirty="0"/>
          </a:p>
          <a:p>
            <a:pPr marL="0" indent="0">
              <a:buNone/>
            </a:pPr>
            <a:endParaRPr lang="en-US" sz="2131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r>
              <a:rPr lang="en-US" sz="2398" b="1" dirty="0" err="1"/>
              <a:t>Conhecimento</a:t>
            </a:r>
            <a:r>
              <a:rPr lang="en-US" sz="2398" b="1" dirty="0"/>
              <a:t> anterior </a:t>
            </a:r>
            <a:r>
              <a:rPr lang="en-US" sz="2398" b="1" dirty="0" err="1"/>
              <a:t>é</a:t>
            </a:r>
            <a:r>
              <a:rPr lang="en-US" sz="2398" b="1" dirty="0"/>
              <a:t> </a:t>
            </a:r>
            <a:r>
              <a:rPr lang="en-US" sz="2398" b="1" dirty="0" err="1"/>
              <a:t>necessário</a:t>
            </a:r>
            <a:r>
              <a:rPr lang="en-US" sz="2398" dirty="0"/>
              <a:t>, mas </a:t>
            </a:r>
            <a:r>
              <a:rPr lang="en-US" sz="2398" dirty="0" err="1"/>
              <a:t>há</a:t>
            </a:r>
            <a:r>
              <a:rPr lang="en-US" sz="2398" dirty="0"/>
              <a:t> um </a:t>
            </a:r>
            <a:r>
              <a:rPr lang="en-US" sz="2398" dirty="0" err="1"/>
              <a:t>espectro</a:t>
            </a:r>
            <a:endParaRPr lang="en-US" sz="2398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  <a:p>
            <a:pPr marL="0" indent="0">
              <a:buNone/>
            </a:pPr>
            <a:endParaRPr lang="en-US" sz="2398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43064" y="367960"/>
            <a:ext cx="10505872" cy="1324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96" dirty="0"/>
          </a:p>
        </p:txBody>
      </p:sp>
      <p:sp>
        <p:nvSpPr>
          <p:cNvPr id="19" name="TextBox 40"/>
          <p:cNvSpPr txBox="1"/>
          <p:nvPr/>
        </p:nvSpPr>
        <p:spPr>
          <a:xfrm>
            <a:off x="6954375" y="4461853"/>
            <a:ext cx="2717411" cy="666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dirty="0" err="1"/>
              <a:t>Conhecimento</a:t>
            </a:r>
            <a:r>
              <a:rPr lang="en-US" sz="1865" dirty="0"/>
              <a:t> anterior</a:t>
            </a:r>
          </a:p>
          <a:p>
            <a:pPr algn="ctr"/>
            <a:r>
              <a:rPr lang="en-US" sz="1865" dirty="0"/>
              <a:t>(ex., </a:t>
            </a:r>
            <a:r>
              <a:rPr lang="en-US" sz="1865" dirty="0" err="1"/>
              <a:t>física</a:t>
            </a:r>
            <a:r>
              <a:rPr lang="en-US" sz="1865" dirty="0"/>
              <a:t>, </a:t>
            </a:r>
            <a:r>
              <a:rPr lang="en-US" sz="1865" dirty="0" err="1"/>
              <a:t>materiais</a:t>
            </a:r>
            <a:r>
              <a:rPr lang="en-US" sz="1865" dirty="0"/>
              <a:t>, ..)</a:t>
            </a:r>
          </a:p>
        </p:txBody>
      </p:sp>
      <p:pic>
        <p:nvPicPr>
          <p:cNvPr id="4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50" y="2988969"/>
            <a:ext cx="1536976" cy="1452073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6049498" y="3045895"/>
            <a:ext cx="723275" cy="119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193" dirty="0"/>
              <a:t>+</a:t>
            </a:r>
          </a:p>
        </p:txBody>
      </p:sp>
      <p:sp>
        <p:nvSpPr>
          <p:cNvPr id="21" name="TextBox 38"/>
          <p:cNvSpPr txBox="1"/>
          <p:nvPr/>
        </p:nvSpPr>
        <p:spPr>
          <a:xfrm>
            <a:off x="2629168" y="4544724"/>
            <a:ext cx="2895343" cy="666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dirty="0"/>
              <a:t>Dados</a:t>
            </a:r>
          </a:p>
          <a:p>
            <a:pPr algn="ctr"/>
            <a:r>
              <a:rPr lang="en-US" sz="1865" dirty="0"/>
              <a:t>(ex., imagens de quartos)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Modelos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Generativos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Estatísticos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629548" y="3071209"/>
            <a:ext cx="2902471" cy="1369832"/>
            <a:chOff x="2537932" y="2494396"/>
            <a:chExt cx="2905158" cy="1371100"/>
          </a:xfrm>
        </p:grpSpPr>
        <p:pic>
          <p:nvPicPr>
            <p:cNvPr id="3" name="Picture 2" descr="bedroom containing various item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7932" y="2505434"/>
              <a:ext cx="776192" cy="51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7969" y="2504264"/>
              <a:ext cx="817178" cy="5447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9024" y="2494396"/>
              <a:ext cx="880226" cy="58486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303" y="3251638"/>
              <a:ext cx="920787" cy="61385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31765" y="3328111"/>
              <a:ext cx="415883" cy="369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8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5333" y="3190116"/>
              <a:ext cx="670971" cy="67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09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769</Words>
  <Application>Microsoft Macintosh PowerPoint</Application>
  <PresentationFormat>Widescreen</PresentationFormat>
  <Paragraphs>144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Gotham HTF Light</vt:lpstr>
      <vt:lpstr>Wingdings</vt:lpstr>
      <vt:lpstr>Roboto</vt:lpstr>
      <vt:lpstr>Futura Medium</vt:lpstr>
      <vt:lpstr>Roboto Medium</vt:lpstr>
      <vt:lpstr>Roboto Light</vt:lpstr>
      <vt:lpstr>Calibri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Modelagem Generativa:  Computação Gráfica</vt:lpstr>
      <vt:lpstr>Modelos Generativos Estatísticos</vt:lpstr>
      <vt:lpstr>Modelos Generativos Estatísticos</vt:lpstr>
      <vt:lpstr>Discriminativos vs. Generativos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Jose Ahirton Batista Lopes Filho</cp:lastModifiedBy>
  <cp:revision>12</cp:revision>
  <dcterms:modified xsi:type="dcterms:W3CDTF">2023-07-24T11:30:52Z</dcterms:modified>
</cp:coreProperties>
</file>